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06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57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32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4946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831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968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204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4562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57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248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38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65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56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5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38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88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20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1A18-FADE-4016-AF42-58CC15F9357E}" type="datetimeFigureOut">
              <a:rPr lang="es-ES" smtClean="0"/>
              <a:t>16/10/2017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EF39C-34A5-46DF-AF67-82B7EFA670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17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  <p:sldLayoutId id="21474838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entrodedescargas.cnig.es/CentroDescargas/equipamiento.do?method=mostrarEquipamient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línea de Costa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Blanca Ruiz Franco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359438"/>
            <a:ext cx="9905998" cy="1478570"/>
          </a:xfrm>
        </p:spPr>
        <p:txBody>
          <a:bodyPr/>
          <a:lstStyle/>
          <a:p>
            <a:r>
              <a:rPr lang="es-ES" dirty="0" smtClean="0"/>
              <a:t>¿Dónde se habla de la línea de costa?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883726"/>
            <a:ext cx="10517188" cy="45475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COMISIÓN </a:t>
            </a:r>
            <a:r>
              <a:rPr lang="es-ES" b="1" dirty="0"/>
              <a:t>INTERMINISTERIAL DE ESTRATEGIAS </a:t>
            </a:r>
            <a:r>
              <a:rPr lang="es-ES" b="1" dirty="0" smtClean="0"/>
              <a:t>MARINAS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dirty="0"/>
              <a:t>Real Decreto 715/2012, de 20 de abril, por el que se crea la </a:t>
            </a:r>
            <a:r>
              <a:rPr lang="es-ES" dirty="0" smtClean="0"/>
              <a:t>CIEM.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 smtClean="0"/>
              <a:t>GRUPO </a:t>
            </a:r>
            <a:r>
              <a:rPr lang="es-ES" b="1" dirty="0"/>
              <a:t>DE TRABAJO DE CARTOGRAFIA MARINA </a:t>
            </a:r>
            <a:endParaRPr lang="es-ES" b="1" dirty="0" smtClean="0"/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Constituido el 17 / 12/ 2013 en </a:t>
            </a:r>
            <a:r>
              <a:rPr lang="es-ES" dirty="0"/>
              <a:t>Cádiz, en el Instituto Hidrográfico de la Marina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	15 </a:t>
            </a:r>
            <a:r>
              <a:rPr lang="es-ES" dirty="0"/>
              <a:t>/ 11/ 2016, adoptó la decisión de crear un grupo de trabajo </a:t>
            </a:r>
            <a:r>
              <a:rPr lang="es-ES" i="1" dirty="0"/>
              <a:t>ad hoc </a:t>
            </a:r>
            <a:r>
              <a:rPr lang="es-ES" dirty="0"/>
              <a:t>sobre cartografía de la línea de costa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 smtClean="0"/>
              <a:t>GRUPO </a:t>
            </a:r>
            <a:r>
              <a:rPr lang="es-ES" b="1" dirty="0"/>
              <a:t>TÉCNICO DE TRABAJO SOBRE LÍNEA DE COSTA (GTT-LC) </a:t>
            </a:r>
            <a:endParaRPr lang="es-ES" b="1" dirty="0" smtClean="0"/>
          </a:p>
          <a:p>
            <a:pPr marL="0" indent="0">
              <a:buNone/>
            </a:pPr>
            <a:r>
              <a:rPr lang="es-ES" dirty="0" smtClean="0"/>
              <a:t>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26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2" y="372334"/>
            <a:ext cx="9905998" cy="753081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GRUPO TÉCNICO DE TRABAJO SOBRE LÍNEA DE COSTA (GTT-LC)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6280" y="2330549"/>
            <a:ext cx="11109960" cy="3316805"/>
          </a:xfrm>
        </p:spPr>
        <p:txBody>
          <a:bodyPr wrap="square">
            <a:spAutoFit/>
          </a:bodyPr>
          <a:lstStyle/>
          <a:p>
            <a:pPr lvl="0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aquellas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AAPP que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tienen responsabilidades en cuanto a la generación de información geográfica (IG)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Identificar los requerimientos que las administraciones públicas tienen sobre la línea de costa.</a:t>
            </a:r>
          </a:p>
          <a:p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Recopilar y evaluar los métodos de obtención de dicha IG </a:t>
            </a: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Adoptar una definición común de LC, o si ello no es posible, identificar y diferenciar los posibles conflictos entre definiciones utilizadas en diferentes legislaciones.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1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8052" y="1197926"/>
            <a:ext cx="10075228" cy="4638993"/>
          </a:xfrm>
        </p:spPr>
        <p:txBody>
          <a:bodyPr>
            <a:noAutofit/>
          </a:bodyPr>
          <a:lstStyle/>
          <a:p>
            <a:pPr lvl="0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Analizar aspectos relacionados con la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LC,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con el fin de obtener una  clasificación de los tipos de costa y su relación con:  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delimitaciones territoriales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y por ende con todo el resto de cartografía temática terrestre de la cual constituye el límite exterior y de la marina de la cual también es límite.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el dominio público marítimo-terrestre, el dominio público hidráulico y el concepto de «desembocadura» de los </a:t>
            </a: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ríos,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el de ribera del mar, rías y concepto de «línea de orilla»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los conceptos de demarcación hidrográfica, confederación hidrográfica y demarcación marina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los tipos de entidades incluidas en los anexos I y III de la Directiva 2007/2/CE (INSPIRE). </a:t>
            </a:r>
          </a:p>
        </p:txBody>
      </p:sp>
    </p:spTree>
    <p:extLst>
      <p:ext uri="{BB962C8B-B14F-4D97-AF65-F5344CB8AC3E}">
        <p14:creationId xmlns:p14="http://schemas.microsoft.com/office/powerpoint/2010/main" val="33018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9972" y="832167"/>
            <a:ext cx="9905999" cy="3541714"/>
          </a:xfrm>
        </p:spPr>
        <p:txBody>
          <a:bodyPr>
            <a:noAutofit/>
          </a:bodyPr>
          <a:lstStyle/>
          <a:p>
            <a:r>
              <a:rPr lang="es-ES" sz="2800" dirty="0" smtClean="0"/>
              <a:t>NO </a:t>
            </a:r>
            <a:r>
              <a:rPr lang="es-ES" sz="2800" dirty="0"/>
              <a:t>hay ninguna norma donde se establezca hasta dónde llega el límite de jurisdicción en la zona </a:t>
            </a:r>
            <a:r>
              <a:rPr lang="es-ES" sz="2800" dirty="0" err="1" smtClean="0"/>
              <a:t>intermareal</a:t>
            </a:r>
            <a:r>
              <a:rPr lang="es-ES" sz="2800" dirty="0" smtClean="0"/>
              <a:t>.</a:t>
            </a:r>
          </a:p>
          <a:p>
            <a:r>
              <a:rPr lang="es-ES" sz="2800" dirty="0" smtClean="0"/>
              <a:t>L</a:t>
            </a:r>
            <a:r>
              <a:rPr lang="es-ES" sz="2800" dirty="0" smtClean="0"/>
              <a:t>a </a:t>
            </a:r>
            <a:r>
              <a:rPr lang="es-ES" sz="2800" dirty="0"/>
              <a:t>jurisprudencia del Tribunal Supremo dice que esta jurisdicción llega hasta la </a:t>
            </a:r>
            <a:r>
              <a:rPr lang="es-ES" sz="2800" u="sng" dirty="0"/>
              <a:t>línea de bajamar escorada </a:t>
            </a:r>
            <a:r>
              <a:rPr lang="es-ES" sz="2800" dirty="0"/>
              <a:t>o máxima bajamar viva equinoccial </a:t>
            </a:r>
            <a:r>
              <a:rPr lang="es-ES" sz="2800" dirty="0" smtClean="0"/>
              <a:t>(</a:t>
            </a:r>
            <a:r>
              <a:rPr lang="es-ES" dirty="0" smtClean="0"/>
              <a:t>es decir: </a:t>
            </a:r>
            <a:r>
              <a:rPr lang="es-ES" dirty="0"/>
              <a:t>hasta donde en algún momento queda descubierta la superficie terrestre por efecto de la retirada del mar</a:t>
            </a:r>
            <a:r>
              <a:rPr lang="es-ES" sz="2800" dirty="0"/>
              <a:t>). </a:t>
            </a:r>
            <a:endParaRPr lang="es-ES" sz="2800" dirty="0" smtClean="0"/>
          </a:p>
          <a:p>
            <a:r>
              <a:rPr lang="es-ES" sz="2800" dirty="0" smtClean="0"/>
              <a:t>La </a:t>
            </a:r>
            <a:r>
              <a:rPr lang="es-ES" sz="2800" dirty="0"/>
              <a:t>línea de bajamar la define el Instituto Hidrográfico de la Marina (al igual que la pleamar) y está inscrita en el Registro Central de </a:t>
            </a:r>
            <a:r>
              <a:rPr lang="es-ES" sz="2800" dirty="0" smtClean="0"/>
              <a:t>Cartografía, </a:t>
            </a:r>
            <a:r>
              <a:rPr lang="es-ES" sz="2800" dirty="0"/>
              <a:t>tal y como establece el RD 1545/2007 del Sistema Cartográfico Nacional. 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7075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-2001" t="15469" r="11251" b="4531"/>
          <a:stretch/>
        </p:blipFill>
        <p:spPr>
          <a:xfrm>
            <a:off x="502920" y="0"/>
            <a:ext cx="11064240" cy="7802880"/>
          </a:xfrm>
          <a:prstGeom prst="rect">
            <a:avLst/>
          </a:prstGeom>
        </p:spPr>
      </p:pic>
      <p:sp>
        <p:nvSpPr>
          <p:cNvPr id="5" name="Rectángulo 4">
            <a:hlinkClick r:id="rId3"/>
          </p:cNvPr>
          <p:cNvSpPr/>
          <p:nvPr/>
        </p:nvSpPr>
        <p:spPr>
          <a:xfrm>
            <a:off x="3200400" y="636955"/>
            <a:ext cx="665988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 smtClean="0"/>
              <a:t>http://centrodedescargas.cnig.es/CentroDescargas/equipamiento.do?method=mostrarEquipamiento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32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21778" b="7068"/>
          <a:stretch/>
        </p:blipFill>
        <p:spPr>
          <a:xfrm>
            <a:off x="106680" y="-70338"/>
            <a:ext cx="12192000" cy="694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89</TotalTime>
  <Words>204</Words>
  <Application>Microsoft Office PowerPoint</Application>
  <PresentationFormat>Panorámica</PresentationFormat>
  <Paragraphs>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Circuito</vt:lpstr>
      <vt:lpstr>La línea de Costa</vt:lpstr>
      <vt:lpstr>¿Dónde se habla de la línea de costa?</vt:lpstr>
      <vt:lpstr>GRUPO TÉCNICO DE TRABAJO SOBRE LÍNEA DE COSTA (GTT-LC)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marm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línea de Costa</dc:title>
  <dc:creator>Ruiz Franco, Blanca</dc:creator>
  <cp:lastModifiedBy>Ruiz Franco, Blanca</cp:lastModifiedBy>
  <cp:revision>9</cp:revision>
  <dcterms:created xsi:type="dcterms:W3CDTF">2017-10-13T11:44:06Z</dcterms:created>
  <dcterms:modified xsi:type="dcterms:W3CDTF">2017-10-16T07:41:03Z</dcterms:modified>
</cp:coreProperties>
</file>